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685" r:id="rId10"/>
    <p:sldId id="266" r:id="rId11"/>
    <p:sldId id="267" r:id="rId12"/>
    <p:sldId id="268" r:id="rId13"/>
    <p:sldId id="269" r:id="rId14"/>
    <p:sldId id="686" r:id="rId15"/>
    <p:sldId id="282" r:id="rId16"/>
    <p:sldId id="283" r:id="rId17"/>
    <p:sldId id="687" r:id="rId18"/>
    <p:sldId id="270" r:id="rId19"/>
    <p:sldId id="272" r:id="rId20"/>
    <p:sldId id="688" r:id="rId21"/>
    <p:sldId id="277" r:id="rId22"/>
    <p:sldId id="292" r:id="rId23"/>
    <p:sldId id="278" r:id="rId24"/>
    <p:sldId id="280" r:id="rId25"/>
    <p:sldId id="689" r:id="rId26"/>
    <p:sldId id="284" r:id="rId27"/>
    <p:sldId id="288" r:id="rId28"/>
    <p:sldId id="286" r:id="rId29"/>
    <p:sldId id="289" r:id="rId30"/>
    <p:sldId id="287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670"/>
    <a:srgbClr val="3D9F70"/>
    <a:srgbClr val="0877A9"/>
    <a:srgbClr val="B200F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78"/>
  </p:normalViewPr>
  <p:slideViewPr>
    <p:cSldViewPr snapToGrid="0" snapToObjects="1">
      <p:cViewPr varScale="1">
        <p:scale>
          <a:sx n="196" d="100"/>
          <a:sy n="196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B10CA-CB19-B543-9BDA-E3EE51375EBE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52D10-346B-934B-9A77-1312F8D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err="1"/>
              <a:t>MATrix</a:t>
            </a:r>
            <a:r>
              <a:rPr lang="en-US" baseline="0" dirty="0"/>
              <a:t> </a:t>
            </a:r>
            <a:r>
              <a:rPr lang="en-US" baseline="0" dirty="0" err="1"/>
              <a:t>LABoratory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All data in MATLAB are </a:t>
            </a:r>
            <a:r>
              <a:rPr lang="en-US" baseline="0" dirty="0" err="1"/>
              <a:t>mutlidimensional</a:t>
            </a:r>
            <a:r>
              <a:rPr lang="en-US" baseline="0" dirty="0"/>
              <a:t> arrays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Linspace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52D10-346B-934B-9A77-1312F8DA56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repmat</a:t>
            </a:r>
            <a:r>
              <a:rPr lang="en-US" dirty="0"/>
              <a:t>(A,M,N)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52D10-346B-934B-9A77-1312F8DA56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3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3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EDD9-AE06-A3B7-319A-3E1396D08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ACF3-755B-D13F-5F3B-EB01E44CF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E310E-29CC-8211-6FFE-98D342A6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F30B6-C65B-465C-467A-B3D4246B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9C21-E9A0-04EB-CF9A-CC288F54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7F8F-8D5C-4D64-722E-41E3DB46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0B331-A000-0634-6530-7E16789D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D869-3B2B-4993-2183-EBBEC439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686FC-7607-B490-99AE-8BFDE192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21A9D-3025-E1B8-8ADB-5266EA48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1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A23A0-2626-D630-5B20-D1904B9CF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224AD-5B2C-6B89-3B70-A2C076878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4F1D-EE12-D690-CD90-44861B5A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599C9-7B98-8079-BDC6-411870ED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0C14-77CC-ADC8-35A3-8165890A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8F39-A82A-FC73-4CB9-06DE83C5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115F-4820-69BC-D61C-A0454047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14582-67B7-59CF-FF14-55B78DD0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5429D-5158-2BBD-7078-3A6A4FB2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CFC7-83C6-6271-928A-CB76D594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0360-9AA9-42AD-AB92-7A56AC95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48139-3026-EF25-BEC5-12B4CE1C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9C2D6-3231-A3B8-5D64-60FAF269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3CC5-8255-8021-6E74-FAF3E23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BDBD4-75BA-5B4D-36F0-F0F3C24D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F879-8392-8E15-90E0-58E5920F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F670-559D-25F2-416C-F2C69E86D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0E05C-DDEE-B6D3-EFE8-AF1AD52D4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6FD9B-D563-BED9-6539-45B7879F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40B5B-E78B-361A-08AF-0201C9A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9D69D-5C19-CAD4-6BEF-3D4C34B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8BE9-141A-4B9E-629D-54651F29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50864-68D7-E530-A958-0EF4E62B6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CCB1-C0B0-BC0D-E270-AC32F8843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1A990-09FE-53B6-5E9F-F72AF1187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E780F-3435-DBCE-2645-2DAAB37D8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C06C6-609D-D222-FD1D-83BA8123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8EA76-AD34-B360-3F6D-BE1FB32B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5C5F4-54DA-15E9-42E6-5AF75211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7CD0-78CC-C364-B04D-59A53DC6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BC317-2A91-55B6-8105-F216FC0A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D77D1-8B5A-92E3-C0C0-3647916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7279A-439B-15CE-C812-254D4CEE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05DFC-A027-59C1-5203-1994E6B7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948AA-3BCA-1D57-8A93-E465A014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78582-4D24-11F6-913A-D4C39A9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3C4E-0D48-08E9-7CF9-53E8A7F3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F088-374B-8871-EA18-5752BF989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B8C7F-61F9-6E04-F2CB-E0C3BFF7E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9948D-0BC5-939F-CD1E-908BED1C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208B1-0341-6A1C-C52C-DABCA1FE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D274-183A-DC69-7618-8C1B665D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8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E5D5-20F6-3BFD-6E33-C21C1FC3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5C0AE-4964-DF06-7E60-88C7001FE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41C26-400A-91E7-9B8F-06CC07F0D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16F69-EB38-2082-6057-10664FA3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B56D-940E-0D9F-7533-CDCEEE0F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5A04-A11D-37CC-C125-176304B9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3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3A032-F8F4-B9CE-4A60-F7A1B4F6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914AF-A8EF-F2B7-3233-BCBA50D0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FECCF-1A45-AD07-593D-A5197DA7A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B4BB0-479A-9941-B188-E4FED8F7794B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514F-8ACC-6946-8020-DC638178F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6F665-DAF1-3EF1-9096-AF4F355F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8430DB-1909-F356-F0F6-CDDABDDC4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AA509E-22F2-6D20-0A2F-10E7B156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30" r="65408" b="23164"/>
          <a:stretch/>
        </p:blipFill>
        <p:spPr>
          <a:xfrm>
            <a:off x="1327825" y="2451370"/>
            <a:ext cx="2688632" cy="2308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F77BB-B550-8BFA-6C38-DA044AE9B93D}"/>
              </a:ext>
            </a:extLst>
          </p:cNvPr>
          <p:cNvSpPr txBox="1"/>
          <p:nvPr/>
        </p:nvSpPr>
        <p:spPr>
          <a:xfrm>
            <a:off x="3906210" y="2709587"/>
            <a:ext cx="56305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Times" pitchFamily="2" charset="0"/>
              </a:rPr>
              <a:t>M</a:t>
            </a:r>
            <a:r>
              <a:rPr lang="en-US" sz="9500" dirty="0">
                <a:solidFill>
                  <a:schemeClr val="bg1"/>
                </a:solidFill>
                <a:latin typeface="Times" pitchFamily="2" charset="0"/>
              </a:rPr>
              <a:t>ATLAB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8FBC-0F5C-8DCE-EBA3-58744701BC35}"/>
              </a:ext>
            </a:extLst>
          </p:cNvPr>
          <p:cNvSpPr txBox="1"/>
          <p:nvPr/>
        </p:nvSpPr>
        <p:spPr>
          <a:xfrm>
            <a:off x="4016457" y="4360011"/>
            <a:ext cx="4394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3C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 &amp; code created by: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Zahid, Renee Brady</a:t>
            </a:r>
          </a:p>
          <a:p>
            <a:b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 by: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Jeffrey West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droppedImage.pdf">
            <a:extLst>
              <a:ext uri="{FF2B5EF4-FFF2-40B4-BE49-F238E27FC236}">
                <a16:creationId xmlns:a16="http://schemas.microsoft.com/office/drawing/2014/main" id="{77F82355-EA5C-028F-B970-B144FC81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16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9788" y="915923"/>
            <a:ext cx="5157787" cy="823912"/>
          </a:xfrm>
        </p:spPr>
        <p:txBody>
          <a:bodyPr/>
          <a:lstStyle/>
          <a:p>
            <a:r>
              <a:rPr lang="en-US" b="1" dirty="0"/>
              <a:t>VECTORS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097280" y="1617065"/>
            <a:ext cx="4937760" cy="33782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One dimensional arrays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72200" y="915923"/>
            <a:ext cx="5183188" cy="823912"/>
          </a:xfrm>
        </p:spPr>
        <p:txBody>
          <a:bodyPr/>
          <a:lstStyle/>
          <a:p>
            <a:r>
              <a:rPr lang="en-US" b="1" dirty="0"/>
              <a:t>MATRICES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09665" y="1617065"/>
            <a:ext cx="4937760" cy="33782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n-dimensional arrays</a:t>
            </a:r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-1"/>
          <a:stretch/>
        </p:blipFill>
        <p:spPr>
          <a:xfrm>
            <a:off x="1177385" y="2674516"/>
            <a:ext cx="2601912" cy="217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/>
          <a:stretch/>
        </p:blipFill>
        <p:spPr>
          <a:xfrm>
            <a:off x="1177385" y="4940777"/>
            <a:ext cx="3733484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3109412"/>
            <a:ext cx="2298700" cy="154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26" y="3165167"/>
            <a:ext cx="2184400" cy="12700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6200000" flipV="1">
            <a:off x="7119117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 flipV="1">
            <a:off x="7647826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 rot="16200000" flipV="1">
            <a:off x="8138480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16200000" flipV="1">
            <a:off x="10389991" y="2736509"/>
            <a:ext cx="180242" cy="606220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 flipV="1">
            <a:off x="11123062" y="2736508"/>
            <a:ext cx="180242" cy="606220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7999" y="2707969"/>
            <a:ext cx="184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Must be same length!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6790" y="2682032"/>
            <a:ext cx="184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Must be same length!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16"/>
          <a:stretch/>
        </p:blipFill>
        <p:spPr>
          <a:xfrm>
            <a:off x="6215213" y="4658812"/>
            <a:ext cx="1346200" cy="11016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7"/>
          <a:stretch/>
        </p:blipFill>
        <p:spPr>
          <a:xfrm>
            <a:off x="7732986" y="4725718"/>
            <a:ext cx="1346200" cy="15158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2" r="45652"/>
          <a:stretch/>
        </p:blipFill>
        <p:spPr>
          <a:xfrm>
            <a:off x="11027241" y="4689971"/>
            <a:ext cx="1056048" cy="13333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6"/>
          <a:stretch/>
        </p:blipFill>
        <p:spPr>
          <a:xfrm>
            <a:off x="8991305" y="4643978"/>
            <a:ext cx="1943100" cy="11499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22" y="2648579"/>
            <a:ext cx="825500" cy="1104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05053" y="486851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4549" y="5321142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9461" y="3075959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80986" y="3506061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9225" y="4647661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c(1,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  <a:sym typeface="Wingdings"/>
              </a:rPr>
              <a:t>:)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25964" y="4653237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c(:,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2)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67178" y="310065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04539" y="350833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51677" y="4643978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d(2,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:)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84316" y="4643978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d(:,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1)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E43E7-25CA-EEF0-F20E-E6BFFC73F18D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EBCBE-5FD8-EFEF-BCF9-B32BEE8F78F3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615788F-8C13-C0D0-134D-6E2B424C2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852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Vectors &amp; Matrices</a:t>
            </a:r>
          </a:p>
        </p:txBody>
      </p:sp>
      <p:pic>
        <p:nvPicPr>
          <p:cNvPr id="25" name="droppedImage.pdf">
            <a:extLst>
              <a:ext uri="{FF2B5EF4-FFF2-40B4-BE49-F238E27FC236}">
                <a16:creationId xmlns:a16="http://schemas.microsoft.com/office/drawing/2014/main" id="{D5F0A003-5F05-B6F0-58F0-6E126CC2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3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68"/>
          <a:stretch/>
        </p:blipFill>
        <p:spPr>
          <a:xfrm>
            <a:off x="1091659" y="3624145"/>
            <a:ext cx="2298700" cy="13177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7044845" y="3212949"/>
            <a:ext cx="3162300" cy="1587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8"/>
          <a:stretch/>
        </p:blipFill>
        <p:spPr>
          <a:xfrm>
            <a:off x="1097280" y="1893849"/>
            <a:ext cx="2298700" cy="1534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7"/>
          <a:stretch/>
        </p:blipFill>
        <p:spPr>
          <a:xfrm>
            <a:off x="3826106" y="1871547"/>
            <a:ext cx="1930400" cy="13319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06" y="3217131"/>
            <a:ext cx="1778000" cy="1549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50" y="1847696"/>
            <a:ext cx="1930400" cy="1384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01" y="1869998"/>
            <a:ext cx="1308100" cy="133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3"/>
          <a:stretch/>
        </p:blipFill>
        <p:spPr>
          <a:xfrm>
            <a:off x="7044845" y="4795024"/>
            <a:ext cx="3162300" cy="15238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5828" y="3231996"/>
            <a:ext cx="11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/>
                </a:solidFill>
              </a:rPr>
              <a:t>Transpose!</a:t>
            </a:r>
          </a:p>
        </p:txBody>
      </p:sp>
      <p:sp>
        <p:nvSpPr>
          <p:cNvPr id="30" name="Arc 29"/>
          <p:cNvSpPr/>
          <p:nvPr/>
        </p:nvSpPr>
        <p:spPr>
          <a:xfrm>
            <a:off x="611085" y="2995223"/>
            <a:ext cx="1574554" cy="1688289"/>
          </a:xfrm>
          <a:prstGeom prst="arc">
            <a:avLst>
              <a:gd name="adj1" fmla="val 5150247"/>
              <a:gd name="adj2" fmla="val 15820729"/>
            </a:avLst>
          </a:prstGeom>
          <a:ln w="28575">
            <a:solidFill>
              <a:schemeClr val="accent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327024" y="1852225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8272" y="229064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15932" y="356839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28793" y="3568084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32962" y="3512634"/>
            <a:ext cx="468587" cy="11151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7151" y="400646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57427" y="1858847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60516" y="2290647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69955" y="320349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2693" y="362259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9748" y="1852224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21042" y="2284143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32" y="1863740"/>
            <a:ext cx="1092200" cy="254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027208" y="229120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j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1219" y="320721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99074" y="363741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78832" y="474292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86516" y="518147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51" y="1893849"/>
            <a:ext cx="787400" cy="279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31E442-AA8D-EDEF-673C-9D2BFEAEEBE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805E5-B470-7799-C17A-11F473C343C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E30BFA5-8B59-E468-D8D0-CDDBBF99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852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Vectors &amp; Matrices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B366D03F-7F49-52B9-EAE4-7D44CF32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4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22"/>
          <a:stretch/>
        </p:blipFill>
        <p:spPr>
          <a:xfrm>
            <a:off x="1182029" y="3452722"/>
            <a:ext cx="2794000" cy="1565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85"/>
          <a:stretch/>
        </p:blipFill>
        <p:spPr>
          <a:xfrm>
            <a:off x="1182029" y="2619648"/>
            <a:ext cx="6261100" cy="689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2029" y="1737360"/>
            <a:ext cx="9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Groups related data using containers called fields (each field can contain data of any type or size)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969513" y="2943921"/>
            <a:ext cx="301082" cy="365584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0079" y="3309505"/>
            <a:ext cx="153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Continues input on next line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07503" y="2943921"/>
            <a:ext cx="740751" cy="813734"/>
          </a:xfrm>
          <a:prstGeom prst="straightConnector1">
            <a:avLst/>
          </a:prstGeom>
          <a:ln w="28575">
            <a:solidFill>
              <a:srgbClr val="B200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68162" y="3764190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B200FA"/>
                </a:solidFill>
              </a:rPr>
              <a:t>Character data type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120055" y="2440622"/>
            <a:ext cx="1120696" cy="248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51180" y="2130379"/>
            <a:ext cx="1371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Semicolon suppresses output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5"/>
          <a:stretch/>
        </p:blipFill>
        <p:spPr>
          <a:xfrm>
            <a:off x="8508381" y="3109540"/>
            <a:ext cx="2794000" cy="218093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035601" y="2619648"/>
            <a:ext cx="331904" cy="475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33934" y="210156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Changes 3rd element </a:t>
            </a:r>
            <a:r>
              <a:rPr lang="en-US" sz="1400">
                <a:solidFill>
                  <a:schemeClr val="accent1"/>
                </a:solidFill>
              </a:rPr>
              <a:t>of tumor field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B64000-DA49-C2FE-1C8B-BC1526F1DEC7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3FF57-083C-6BC8-6B32-63A55E3A4B7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E1274A3-F310-BD6C-926C-61943981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22349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Structures</a:t>
            </a:r>
          </a:p>
        </p:txBody>
      </p:sp>
      <p:pic>
        <p:nvPicPr>
          <p:cNvPr id="13" name="droppedImage.pdf">
            <a:extLst>
              <a:ext uri="{FF2B5EF4-FFF2-40B4-BE49-F238E27FC236}">
                <a16:creationId xmlns:a16="http://schemas.microsoft.com/office/drawing/2014/main" id="{7C56A01D-92FF-926E-68AC-9E99A88B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8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2029" y="1737360"/>
            <a:ext cx="9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of indexed cells where each cell can store an array of different dimensions and data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29" y="2106692"/>
            <a:ext cx="6578600" cy="378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B615A-4F51-2210-7BCE-8C11C76C84E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B802B-1819-A000-DFBD-CD22C6765098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33AD3B7-825E-283F-151B-ED4C9E839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2335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Cell Arrays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947A1C13-D4E6-E65F-83EF-C5DC8903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47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Handling &amp; saving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B0C76C-83CC-0BE6-0295-A9EB286D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45" y="1102468"/>
            <a:ext cx="7191032" cy="4416357"/>
          </a:xfrm>
          <a:prstGeom prst="roundRect">
            <a:avLst>
              <a:gd name="adj" fmla="val 22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370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.mat files can be used to save data or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"/>
          <a:stretch/>
        </p:blipFill>
        <p:spPr>
          <a:xfrm>
            <a:off x="3402330" y="2366847"/>
            <a:ext cx="5448300" cy="1076094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6621034" y="2693022"/>
            <a:ext cx="345689" cy="1845527"/>
          </a:xfrm>
          <a:prstGeom prst="rightBrace">
            <a:avLst>
              <a:gd name="adj1" fmla="val 56333"/>
              <a:gd name="adj2" fmla="val 50000"/>
            </a:avLst>
          </a:prstGeom>
          <a:ln w="28575">
            <a:solidFill>
              <a:srgbClr val="B2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39005" y="3788630"/>
            <a:ext cx="2709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200FA"/>
                </a:solidFill>
              </a:rPr>
              <a:t>Include specific variable names if additional variables are in workspace. If omitted, all variables will be saved into .mat 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68032" y="3523785"/>
            <a:ext cx="512956" cy="345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93642" y="3857414"/>
            <a:ext cx="270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.mat file will be saved into current folder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55" y="4851111"/>
            <a:ext cx="2425700" cy="4699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21" idx="0"/>
          </p:cNvCxnSpPr>
          <p:nvPr/>
        </p:nvCxnSpPr>
        <p:spPr>
          <a:xfrm flipV="1">
            <a:off x="2068457" y="4952020"/>
            <a:ext cx="1173758" cy="172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64243" y="5124864"/>
            <a:ext cx="200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Clears all variables from the workspace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786327" y="5182560"/>
            <a:ext cx="5698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52283" y="4951679"/>
            <a:ext cx="200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Loads all variables in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patientData.mat</a:t>
            </a:r>
            <a:r>
              <a:rPr lang="en-US" sz="1400" dirty="0"/>
              <a:t> into the workspace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79" y="5285410"/>
            <a:ext cx="2641600" cy="4572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5575610" y="5755310"/>
            <a:ext cx="295505" cy="366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6327" y="5657997"/>
            <a:ext cx="200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Loads A only in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patientData.mat</a:t>
            </a:r>
            <a:r>
              <a:rPr lang="en-US" sz="1400" dirty="0"/>
              <a:t> into the workspace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3B005-AB10-FE8D-FA34-DB0CEDA34CC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DD401-5C36-BEEE-83D1-9B27BF97004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85A3A8FC-A741-5332-D4AB-DD32CDAFA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420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Loading &amp; saving data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.mat files</a:t>
            </a:r>
          </a:p>
        </p:txBody>
      </p:sp>
      <p:pic>
        <p:nvPicPr>
          <p:cNvPr id="12" name="droppedImage.pdf">
            <a:extLst>
              <a:ext uri="{FF2B5EF4-FFF2-40B4-BE49-F238E27FC236}">
                <a16:creationId xmlns:a16="http://schemas.microsoft.com/office/drawing/2014/main" id="{1DB01271-D338-E7BC-E5FB-169300EFB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0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/>
      <p:bldP spid="21" grpId="0"/>
      <p:bldP spid="25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Data can be imported from .csv files (comma-separated values)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84" y="2336181"/>
            <a:ext cx="3039467" cy="3811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9" y="2336181"/>
            <a:ext cx="3721100" cy="2286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930234" y="2564781"/>
            <a:ext cx="512956" cy="345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8868" y="2898410"/>
            <a:ext cx="2357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Reads contents of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Example1.csv</a:t>
            </a:r>
            <a:r>
              <a:rPr lang="en-US" sz="1400" dirty="0"/>
              <a:t> and saves them into the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1400" dirty="0"/>
              <a:t> variable</a:t>
            </a:r>
          </a:p>
        </p:txBody>
      </p:sp>
      <p:cxnSp>
        <p:nvCxnSpPr>
          <p:cNvPr id="19" name="Straight Arrow Connector 18"/>
          <p:cNvCxnSpPr>
            <a:stCxn id="23" idx="0"/>
          </p:cNvCxnSpPr>
          <p:nvPr/>
        </p:nvCxnSpPr>
        <p:spPr>
          <a:xfrm flipH="1" flipV="1">
            <a:off x="8452641" y="2608499"/>
            <a:ext cx="367974" cy="3671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62332" y="2975601"/>
            <a:ext cx="1516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/>
                </a:solidFill>
              </a:rPr>
              <a:t>Starts reading 1 row below the 1</a:t>
            </a:r>
            <a:r>
              <a:rPr lang="en-US" sz="1400" baseline="30000">
                <a:solidFill>
                  <a:schemeClr val="accent5"/>
                </a:solidFill>
              </a:rPr>
              <a:t>st</a:t>
            </a:r>
            <a:r>
              <a:rPr lang="en-US" sz="1400">
                <a:solidFill>
                  <a:schemeClr val="accent5"/>
                </a:solidFill>
              </a:rPr>
              <a:t> row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61171" y="2732049"/>
            <a:ext cx="2777968" cy="324500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573693-3A82-32DA-F87D-6D014C170EE5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81517-7314-8571-5CF5-9CEAF2325A83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110B455-CCFD-E603-5E1B-E33AB4031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3530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Loading &amp; saving data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.csv files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C1D2F184-90BB-DDEA-DE65-02489E9D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Plotting</a:t>
            </a:r>
          </a:p>
        </p:txBody>
      </p:sp>
      <p:pic>
        <p:nvPicPr>
          <p:cNvPr id="3" name="Picture 2" descr="A diagram of a phenotype&#10;&#10;Description automatically generated">
            <a:extLst>
              <a:ext uri="{FF2B5EF4-FFF2-40B4-BE49-F238E27FC236}">
                <a16:creationId xmlns:a16="http://schemas.microsoft.com/office/drawing/2014/main" id="{60EED556-69CD-50F3-8E84-04202F95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7" y="2239026"/>
            <a:ext cx="7772400" cy="2798836"/>
          </a:xfrm>
          <a:prstGeom prst="roundRect">
            <a:avLst>
              <a:gd name="adj" fmla="val 6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218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1800" dirty="0">
                <a:ea typeface="Helvetica" charset="0"/>
                <a:cs typeface="Helvetica" charset="0"/>
              </a:rPr>
              <a:t>- </a:t>
            </a:r>
            <a:r>
              <a:rPr lang="en-US" dirty="0">
                <a:ea typeface="Helvetica" charset="0"/>
                <a:cs typeface="Helvetica" charset="0"/>
              </a:rPr>
              <a:t>creates 2D line plot of data in Y versus the corresponding data in X</a:t>
            </a:r>
          </a:p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scatter(</a:t>
            </a:r>
            <a:r>
              <a:rPr lang="en-US" sz="1800" dirty="0" err="1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1800" dirty="0">
                <a:ea typeface="Helvetica" charset="0"/>
                <a:cs typeface="Helvetica" charset="0"/>
              </a:rPr>
              <a:t>- </a:t>
            </a:r>
            <a:r>
              <a:rPr lang="en-US" dirty="0">
                <a:ea typeface="Helvetica" charset="0"/>
                <a:cs typeface="Helvetica" charset="0"/>
              </a:rPr>
              <a:t>creates scatter plot with circles at the locations specified in x and y</a:t>
            </a:r>
          </a:p>
          <a:p>
            <a:pPr>
              <a:buFont typeface="Wingdings" charset="2"/>
              <a:buChar char="§"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semilogx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semilogy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))</a:t>
            </a:r>
            <a:r>
              <a:rPr lang="en-US" dirty="0">
                <a:ea typeface="Helvetica" charset="0"/>
                <a:cs typeface="Helvetica" charset="0"/>
              </a:rPr>
              <a:t>- creates a plot with base 10 log scale for the x-axis (y-axis)  and a linear scale for the y-axis (x-axis)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5528" y="3752465"/>
            <a:ext cx="4340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</a:rPr>
              <a:t>figure(1); hold 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on</a:t>
            </a:r>
            <a:endParaRPr lang="en-US" dirty="0"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x,y,</a:t>
            </a:r>
            <a:r>
              <a:rPr lang="en-US" dirty="0" err="1">
                <a:solidFill>
                  <a:srgbClr val="B245F3"/>
                </a:solidFill>
                <a:latin typeface="Courier" charset="0"/>
              </a:rPr>
              <a:t>'g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--'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'linewidth'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,6)</a:t>
            </a:r>
            <a:endParaRPr lang="en-US" dirty="0">
              <a:solidFill>
                <a:srgbClr val="B245F3"/>
              </a:solidFill>
              <a:latin typeface="Courier" charset="0"/>
            </a:endParaRPr>
          </a:p>
          <a:p>
            <a:r>
              <a:rPr lang="en-US" dirty="0" err="1">
                <a:latin typeface="Courier" charset="0"/>
              </a:rPr>
              <a:t>xlabel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'days'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ylabel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'tumor volume'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  <a:endParaRPr lang="en-US" dirty="0">
              <a:solidFill>
                <a:srgbClr val="B245F3"/>
              </a:solidFill>
              <a:latin typeface="Courier" charset="0"/>
            </a:endParaRPr>
          </a:p>
          <a:p>
            <a:r>
              <a:rPr lang="en-US" dirty="0">
                <a:latin typeface="Courier" charset="0"/>
              </a:rPr>
              <a:t>title(</a:t>
            </a:r>
            <a:r>
              <a:rPr lang="en-US" dirty="0">
                <a:solidFill>
                  <a:srgbClr val="B200FA"/>
                </a:solidFill>
                <a:latin typeface="Courier" charset="0"/>
              </a:rPr>
              <a:t>'Tumor Volume')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485844" y="3644091"/>
            <a:ext cx="491846" cy="19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1767" y="3334194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Holds current figure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044283" y="4237464"/>
            <a:ext cx="885407" cy="592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7280" y="4460325"/>
            <a:ext cx="208150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Plots y vs. x with green (g), dashed (--) line, 6 units thick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7103327" y="4393419"/>
            <a:ext cx="301083" cy="738664"/>
          </a:xfrm>
          <a:prstGeom prst="rightBrace">
            <a:avLst>
              <a:gd name="adj1" fmla="val 3889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85879" y="4533560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Axis labels and figure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D6C15-FE0E-9A97-35B8-620535ED774B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160D4-D373-1B69-26A8-05BC440E332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9C24E16-5915-03F3-91A9-592990C15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23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Plotting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2d line plots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AB5585D0-9E0E-5AD9-72E5-F9D21EB57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1800" dirty="0">
                <a:ea typeface="Helvetica" charset="0"/>
                <a:cs typeface="Helvetica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plot3(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X1,Y1,Z1,...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ea typeface="Helvetica" charset="0"/>
                <a:cs typeface="Helvetica" charset="0"/>
              </a:rPr>
              <a:t>- plots one or more lines in 3D through the points whose coordinates are the elements of X1, Y1, and Z1</a:t>
            </a:r>
          </a:p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scatter3(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X,Y,Z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ea typeface="Helvetica" charset="0"/>
                <a:cs typeface="Helvetica" charset="0"/>
              </a:rPr>
              <a:t>- displays circles at the locations specified by the vectors X, Y, and Z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89556" y="3571282"/>
            <a:ext cx="461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</a:rPr>
              <a:t>figure(2); hold 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on</a:t>
            </a:r>
            <a:endParaRPr lang="en-US" dirty="0">
              <a:latin typeface="Courier" charset="0"/>
            </a:endParaRPr>
          </a:p>
          <a:p>
            <a:r>
              <a:rPr lang="en-US" dirty="0">
                <a:latin typeface="Courier" charset="0"/>
              </a:rPr>
              <a:t>scatter3(x,y,z,200,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'filled'</a:t>
            </a:r>
            <a:r>
              <a:rPr lang="en-US" dirty="0">
                <a:latin typeface="Courier" charset="0"/>
              </a:rPr>
              <a:t>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'b'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latin typeface="Courier" charset="0"/>
              </a:rPr>
              <a:t>xlabel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'days'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latin typeface="Courier" charset="0"/>
              </a:rPr>
              <a:t>ylabel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'PSA'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zlabel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'testosterone'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  <a:endParaRPr lang="en-US" dirty="0">
              <a:solidFill>
                <a:srgbClr val="B245F3"/>
              </a:solidFill>
              <a:effectLst/>
              <a:latin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33487" y="4067142"/>
            <a:ext cx="885407" cy="592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87561" y="4320320"/>
            <a:ext cx="18459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Scatter plot </a:t>
            </a:r>
            <a:r>
              <a:rPr lang="en-US" sz="1400" dirty="0" err="1"/>
              <a:t>x,y</a:t>
            </a:r>
            <a:r>
              <a:rPr lang="en-US" sz="1400" dirty="0"/>
              <a:t>, and z with blue (b) filled circles of size 200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FC2D3-45CA-E1AF-44AA-FE465AEA443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70806-75EC-AF73-D44F-97D42A60117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393CFD0-474F-E18E-91CC-5C93746EF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23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Plotting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3d line plots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79018B67-4EC8-3CA2-17CB-0A977E9C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9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22" y="1196570"/>
            <a:ext cx="5531069" cy="533393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Desktop Basics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Vectors, matrices, structures, and cells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Handling &amp; saving data</a:t>
            </a:r>
          </a:p>
          <a:p>
            <a:pPr lvl="1"/>
            <a:r>
              <a:rPr lang="en-US" dirty="0"/>
              <a:t>.mat files</a:t>
            </a:r>
          </a:p>
          <a:p>
            <a:pPr lvl="1"/>
            <a:r>
              <a:rPr lang="en-US" dirty="0"/>
              <a:t>.csv files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Plotting</a:t>
            </a:r>
          </a:p>
          <a:p>
            <a:pPr lvl="1"/>
            <a:r>
              <a:rPr lang="en-US" dirty="0"/>
              <a:t>2D, 3D plots</a:t>
            </a:r>
          </a:p>
          <a:p>
            <a:pPr lvl="1"/>
            <a:r>
              <a:rPr lang="en-US" dirty="0"/>
              <a:t>Formatting</a:t>
            </a:r>
          </a:p>
          <a:p>
            <a:pPr lvl="1"/>
            <a:r>
              <a:rPr lang="en-US" dirty="0"/>
              <a:t>Saving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Programming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Scripts and functions</a:t>
            </a:r>
          </a:p>
          <a:p>
            <a:pPr lvl="1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Loops and conditionals</a:t>
            </a:r>
          </a:p>
          <a:p>
            <a:pPr>
              <a:buFont typeface="Wingdings" pitchFamily="2" charset="2"/>
              <a:buChar char="Ø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Ordinary differential equations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single ODE example</a:t>
            </a:r>
          </a:p>
          <a:p>
            <a:pPr lvl="1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coupled ODE example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F04F-5778-3913-38C4-1189B9D6CBC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03A96-BB10-0295-3426-99FDEE8FD5D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434344D-B602-6D5B-425B-1E8E6039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9565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MATLAB bootcamp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AEE591C5-E3EC-5DE8-9F80-8FE9AC6F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11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Programming</a:t>
            </a:r>
          </a:p>
        </p:txBody>
      </p:sp>
      <p:pic>
        <p:nvPicPr>
          <p:cNvPr id="2" name="Picture 2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268B5D4C-DC3B-731E-6682-5A535D36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1" b="13937"/>
          <a:stretch>
            <a:fillRect/>
          </a:stretch>
        </p:blipFill>
        <p:spPr bwMode="auto">
          <a:xfrm>
            <a:off x="5012987" y="1513275"/>
            <a:ext cx="6814125" cy="383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5DA1D-97C5-2D52-2C99-42424568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986" y="346874"/>
            <a:ext cx="6814124" cy="661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95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45734"/>
            <a:ext cx="9297451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MATLAB does not enable you to save work from the command window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To bypass that, work can be saved in scripts and functions to be used at a later time </a:t>
            </a:r>
          </a:p>
          <a:p>
            <a:pPr>
              <a:buFont typeface="Wingdings" charset="2"/>
              <a:buChar char="§"/>
            </a:pPr>
            <a:r>
              <a:rPr lang="en-US" dirty="0"/>
              <a:t>Scripts have no input or output arguments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Useful for automating computations that you have to perform repeatedly from the command line or series of commands you have to reference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Each time you run it, the script stores the variables in the workspace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Functions can have both input and output arguments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They have their own workspace, separate from the base workspace. Therefore, none of the calls to the function overwrite the value of other variables in the base workspace</a:t>
            </a:r>
            <a:endParaRPr lang="en-US" dirty="0"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" t="2321"/>
          <a:stretch/>
        </p:blipFill>
        <p:spPr>
          <a:xfrm>
            <a:off x="3557238" y="5018049"/>
            <a:ext cx="5135911" cy="1277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692BB2-EA18-06E7-88E8-393BBB06E809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5776D-2C70-ECDB-4F0C-6C323AC860DB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3D2127E-ECDB-9039-F53B-BCC7F05C4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9405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43172693-DBF4-D953-F25C-A104C70F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7E2DD-D437-1A50-774D-4BC26BE86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" r="3920" b="2591"/>
          <a:stretch/>
        </p:blipFill>
        <p:spPr>
          <a:xfrm>
            <a:off x="10666730" y="1145626"/>
            <a:ext cx="1525270" cy="30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Create a folder of common functions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Common calculations, read/write/save functions, colors, plot tools, </a:t>
            </a:r>
            <a:r>
              <a:rPr lang="en-US" dirty="0" err="1">
                <a:ea typeface="Helvetica" charset="0"/>
                <a:cs typeface="Helvetica" charset="0"/>
              </a:rPr>
              <a:t>etc</a:t>
            </a:r>
            <a:endParaRPr lang="en-US" dirty="0">
              <a:ea typeface="Helvetica" charset="0"/>
              <a:cs typeface="Helvetica" charset="0"/>
            </a:endParaRPr>
          </a:p>
          <a:p>
            <a:pPr lvl="1"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Add to path and they will be accessible from any script that you run from </a:t>
            </a:r>
            <a:r>
              <a:rPr lang="en-US" dirty="0" err="1">
                <a:ea typeface="Helvetica" charset="0"/>
                <a:cs typeface="Helvetica" charset="0"/>
              </a:rPr>
              <a:t>Matlab</a:t>
            </a:r>
            <a:r>
              <a:rPr lang="en-US" dirty="0">
                <a:ea typeface="Helvetica" charset="0"/>
                <a:cs typeface="Helvetica" charset="0"/>
              </a:rPr>
              <a:t>!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HOME -&gt; Set Path -&gt; Add folder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" r="3920" b="2591"/>
          <a:stretch/>
        </p:blipFill>
        <p:spPr>
          <a:xfrm>
            <a:off x="10666730" y="1145626"/>
            <a:ext cx="1525270" cy="30665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048555-E25D-A458-7BBD-1F74EB5E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75" y="3429000"/>
            <a:ext cx="4237990" cy="25694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0C19A-0CCC-0030-DCA7-506B7BCE139B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AB0BB-A53F-1392-BE7B-BE71EB68F091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2BE6624-9637-A38F-38A1-FC78238BB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2167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add to path</a:t>
            </a:r>
          </a:p>
        </p:txBody>
      </p:sp>
      <p:pic>
        <p:nvPicPr>
          <p:cNvPr id="13" name="droppedImage.pdf">
            <a:extLst>
              <a:ext uri="{FF2B5EF4-FFF2-40B4-BE49-F238E27FC236}">
                <a16:creationId xmlns:a16="http://schemas.microsoft.com/office/drawing/2014/main" id="{503028BB-DC37-CEB6-4F51-23E3ECEE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88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ea typeface="Helvetica" charset="0"/>
                <a:cs typeface="Helvetica" charset="0"/>
              </a:rPr>
              <a:t> statements loop a specific number of times and keep track of each iteration with an incrementing index variable</a:t>
            </a: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ea typeface="Helvetica" charset="0"/>
                <a:cs typeface="Helvetica" charset="0"/>
              </a:rPr>
              <a:t> statements loop as long as a condition remains true</a:t>
            </a: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91" y="4075429"/>
            <a:ext cx="1853619" cy="804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65" y="2693078"/>
            <a:ext cx="2160270" cy="8229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DC5F70-F7BB-A4C8-6288-B9D71F6245B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E47A0-EAA6-2DA7-4E67-026B98AF27D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0EE4577-A9E2-7116-C607-9E7090604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2613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loops</a:t>
            </a:r>
          </a:p>
        </p:txBody>
      </p:sp>
      <p:pic>
        <p:nvPicPr>
          <p:cNvPr id="10" name="droppedImage.pdf">
            <a:extLst>
              <a:ext uri="{FF2B5EF4-FFF2-40B4-BE49-F238E27FC236}">
                <a16:creationId xmlns:a16="http://schemas.microsoft.com/office/drawing/2014/main" id="{17AC6796-F5F8-7E92-514A-BBC73F10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17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49680" y="1998134"/>
            <a:ext cx="462701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ea typeface="Helvetica" charset="0"/>
                <a:cs typeface="Helvetica" charset="0"/>
              </a:rPr>
              <a:t> statements execute the proceeding lines if the statement is true. If the initial statement is false, another command may be executed if the statement following </a:t>
            </a:r>
            <a:r>
              <a:rPr lang="en-US" sz="1800" dirty="0" err="1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elseif</a:t>
            </a:r>
            <a:r>
              <a:rPr lang="en-US" dirty="0">
                <a:ea typeface="Helvetica" charset="0"/>
                <a:cs typeface="Helvetica" charset="0"/>
              </a:rPr>
              <a:t> is true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1" y="3857414"/>
            <a:ext cx="2044800" cy="182880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555837" y="1998134"/>
            <a:ext cx="462701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switch</a:t>
            </a:r>
            <a:r>
              <a:rPr lang="en-US" dirty="0">
                <a:ea typeface="Helvetica" charset="0"/>
                <a:cs typeface="Helvetica" charset="0"/>
              </a:rPr>
              <a:t> statements are used to test equality against a set of known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26" y="3102827"/>
            <a:ext cx="2696633" cy="22402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3B390A-17AC-FBF4-0E6A-EE1CC49F733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120FF-B8EF-5AF7-00D8-69D95F579BE5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8164453-4894-C277-6629-5324709B4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82445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conditional statements</a:t>
            </a:r>
          </a:p>
        </p:txBody>
      </p:sp>
      <p:pic>
        <p:nvPicPr>
          <p:cNvPr id="11" name="droppedImage.pdf">
            <a:extLst>
              <a:ext uri="{FF2B5EF4-FFF2-40B4-BE49-F238E27FC236}">
                <a16:creationId xmlns:a16="http://schemas.microsoft.com/office/drawing/2014/main" id="{AA486EED-1B03-3243-0078-B450BB8C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9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Ordinary differential equations</a:t>
            </a:r>
          </a:p>
        </p:txBody>
      </p:sp>
      <p:pic>
        <p:nvPicPr>
          <p:cNvPr id="3" name="Picture 2" descr="A diagram of different types of space&#10;&#10;Description automatically generated">
            <a:extLst>
              <a:ext uri="{FF2B5EF4-FFF2-40B4-BE49-F238E27FC236}">
                <a16:creationId xmlns:a16="http://schemas.microsoft.com/office/drawing/2014/main" id="{3205AEDF-756A-0632-4879-5819CDD3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430" y="997151"/>
            <a:ext cx="5765835" cy="4863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904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For the </a:t>
                </a:r>
                <a:r>
                  <a:rPr lang="en-US" dirty="0" err="1">
                    <a:ea typeface="Helvetica" charset="0"/>
                    <a:cs typeface="Helvetica" charset="0"/>
                  </a:rPr>
                  <a:t>Gompertz</a:t>
                </a:r>
                <a:r>
                  <a:rPr lang="en-US" dirty="0">
                    <a:ea typeface="Helvetica" charset="0"/>
                    <a:cs typeface="Helvetica" charset="0"/>
                  </a:rPr>
                  <a:t> model, given by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8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plot the tumor growth over 20 days,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=0.2,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=500,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=100</m:t>
                    </m:r>
                    <m:r>
                      <a:rPr lang="en-US">
                        <a:latin typeface="Cambria Math" charset="0"/>
                        <a:ea typeface="Helvetica" charset="0"/>
                        <a:cs typeface="Helvetica" charset="0"/>
                      </a:rPr>
                      <m:t>.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How does the growth change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𝑒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0.01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?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15200" y="2364058"/>
                <a:ext cx="3992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proliferative ability of the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carrying capacity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𝐾</m:t>
                        </m:r>
                      </m:e>
                    </m:func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364058"/>
                <a:ext cx="3992137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D246178-0B5D-433E-7F3E-F56F8FBAB006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52C6F-DEC1-4C37-5736-2D3C0D05B69F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81D57D7-AD6D-3A1B-561B-1DFF8ED8D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10112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single ODE example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FA727C41-83F7-F0D3-E1B0-40E8D799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8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518957"/>
            <a:ext cx="9099503" cy="5050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7260D7-4ABB-ECF1-A9C2-45BEB49B43D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CC629-6709-9066-6F4F-A41CC11DDCA8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B24E04F9-5828-35A8-F944-1043E513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10112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single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38406EC6-CEE8-92AD-F944-37617E98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18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Suppose that the interaction between immune (predator) and tumor (prey)I cells can be model using the predator-prey model, given by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</m:t>
                      </m:r>
                    </m:oMath>
                  </m:oMathPara>
                </a14:m>
                <a:endParaRPr lang="en-US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800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𝛿</m:t>
                      </m:r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𝑇𝐼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</m:oMath>
                  </m:oMathPara>
                </a14:m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Solve the system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1,0.05,0.02,0.5</m:t>
                        </m:r>
                      </m:e>
                    </m:d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=10.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Is the response cyclic?</a:t>
                </a: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04048" y="2285999"/>
                <a:ext cx="399213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tumor growth rate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death rate of tumor cells once they interact with immune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production rate of immune cells once they interact with tumor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death rate of immune cells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8" y="2285999"/>
                <a:ext cx="3992137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221" t="-1736" r="-611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00C75-9E4E-F99C-DAE9-ED7B7A17952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60D30-2C79-3B53-C4DE-03D3DCC6CDF1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CC95439-8E1E-08D2-54C2-7193AE032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0BFEB4AF-AD83-947B-1EC8-0022E573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20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603262"/>
            <a:ext cx="9099503" cy="5050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58842B-9955-D338-FCF5-D43F12AAA8D7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10426-C5B3-A435-6BA8-87C60304462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9FE1362-BF2D-1514-7B4C-F3F195D61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6EADF494-F1AE-B275-FB63-8D5622BE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3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14C88-E408-629D-11BA-409558C703A6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B09BB-6093-7798-FD02-829B47DAEF95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3F2C2BE-4C9E-BFFF-93AF-8AE9A077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521D5185-F275-2DA5-8F1D-39366E5E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7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The spread of disease by contact with an infected person can be described with the equations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𝑘𝑆𝐼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𝑘𝑆𝐼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</m:oMath>
                  </m:oMathPara>
                </a14:m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Solve the system of equations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=900, 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0.15,0.2,0.1,0.6</m:t>
                        </m:r>
                      </m:e>
                    </m:d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=6.</m:t>
                    </m:r>
                  </m:oMath>
                </a14:m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0885" y="3065007"/>
                <a:ext cx="2193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net growth rate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total population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85" y="3065007"/>
                <a:ext cx="2193445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84330" y="3065006"/>
                <a:ext cx="314018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rate of infection (susceptible becomes infected)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330" y="3065006"/>
                <a:ext cx="314018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971" t="-5660" r="-5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19298" y="3203505"/>
                <a:ext cx="1898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rate of recovery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98" y="3203505"/>
                <a:ext cx="189866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256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A72A387-C005-7D98-9740-D60F0084492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61435-3C8D-069C-7773-5C5FE749F47F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0E72089-2939-531E-DADC-FC0B11DB4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10" name="droppedImage.pdf">
            <a:extLst>
              <a:ext uri="{FF2B5EF4-FFF2-40B4-BE49-F238E27FC236}">
                <a16:creationId xmlns:a16="http://schemas.microsoft.com/office/drawing/2014/main" id="{508679A9-2C4F-C5EF-0F41-7DB4A0C2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64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518956"/>
            <a:ext cx="9099503" cy="5050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87861-0CF4-C2F7-A525-293EC789DC6C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21D7D-CFE3-B563-DB38-FF7C755B06A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E774632-4010-696D-FC64-F9F911BBE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541944A4-6C92-E429-7D65-3F1EC004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07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ea typeface="Helvetica" charset="0"/>
                    <a:cs typeface="Helvetica" charset="0"/>
                  </a:rPr>
                  <a:t>For the predator-prey model, how do the dynamics change when the initial population of tumor and immune cells differ?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=10?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=1?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=1?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?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Which combination is best?</a:t>
                </a: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ea typeface="Helvetica" charset="0"/>
                    <a:cs typeface="Helvetica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, how do the dynamics change when the tumor growth rate is decreased and/or the production rate of the immune cells is increased?</a:t>
                </a: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67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473F653-3C80-E95D-E039-C2A49B0AA64C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2D13B-013D-6A30-8699-F7D354982DD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F0A23F2-912E-0815-5FCD-913A5E8CC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617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Take home exercise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D9947F20-CF1E-7E40-B34B-BE2E2B9D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5" name="Rectangle 4"/>
          <p:cNvSpPr/>
          <p:nvPr/>
        </p:nvSpPr>
        <p:spPr>
          <a:xfrm>
            <a:off x="2974428" y="2543502"/>
            <a:ext cx="6826321" cy="126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05027" y="2283398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directory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38C83-5B71-ABEE-EAEA-C01D54F901E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68BD-763A-19CB-1ADA-F7D8E490F63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392213F-C2D2-F72D-BC97-454E76580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EA2AD297-7AB7-CB3F-D18D-ADBB942B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1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0" name="Rectangle 9"/>
          <p:cNvSpPr/>
          <p:nvPr/>
        </p:nvSpPr>
        <p:spPr>
          <a:xfrm>
            <a:off x="4025462" y="2670462"/>
            <a:ext cx="4193627" cy="2300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42187" y="3667038"/>
            <a:ext cx="12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Editor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03844-6201-CC44-3A3D-323B83000202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F7141-BD5B-1EF3-A436-0612FD5F89D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55F151D-83FD-7027-A6AF-D54708C84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6B19C6AD-14B7-B2F0-2AB3-C3BA9BFE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28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8" name="Rectangle 7"/>
          <p:cNvSpPr/>
          <p:nvPr/>
        </p:nvSpPr>
        <p:spPr>
          <a:xfrm>
            <a:off x="2391253" y="2669627"/>
            <a:ext cx="1634210" cy="348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340" y="4051085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Current folder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63F221-B77B-DD31-47E3-DD58F7A8FBB2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835B-2862-29A4-3D28-6DDDF6A4E3C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1558DAD-D265-8CFA-CC08-BFC50913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80B6810D-3106-EE45-E07F-5D3E58E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91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2" name="Rectangle 11"/>
          <p:cNvSpPr/>
          <p:nvPr/>
        </p:nvSpPr>
        <p:spPr>
          <a:xfrm>
            <a:off x="4025462" y="4971393"/>
            <a:ext cx="4193627" cy="1187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1340" y="5303617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Command Window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734B3-6312-A2FC-9948-8F0623E0D49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B7C7E-12D7-3A18-8AAE-46FC7110CF6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05ED1CA-1677-522D-BF96-C08947F58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5AB20590-745B-B807-2765-EC9123B9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5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4" name="Rectangle 13"/>
          <p:cNvSpPr/>
          <p:nvPr/>
        </p:nvSpPr>
        <p:spPr>
          <a:xfrm>
            <a:off x="8219089" y="2680137"/>
            <a:ext cx="1581660" cy="348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294885" y="3943363"/>
            <a:ext cx="12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F37B7-41F9-4066-1474-75763E10177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75E76-B84A-72CD-462B-E53504DD630B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11986AE-BB62-C932-D4F5-CF200ECC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D6478503-B275-E834-16A3-A04C851C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13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6588869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Vectors, Matrices, Structures, &amp;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08B78-BE37-68FD-FB08-5C628CBC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72" y="916730"/>
            <a:ext cx="4422843" cy="5024537"/>
          </a:xfrm>
          <a:prstGeom prst="roundRect">
            <a:avLst>
              <a:gd name="adj" fmla="val 44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130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1260</Words>
  <Application>Microsoft Macintosh PowerPoint</Application>
  <PresentationFormat>Widescreen</PresentationFormat>
  <Paragraphs>181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Avenir Next Bold</vt:lpstr>
      <vt:lpstr>Calibri</vt:lpstr>
      <vt:lpstr>Calibri Light</vt:lpstr>
      <vt:lpstr>Cambria Math</vt:lpstr>
      <vt:lpstr>Courier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MATLAB</dc:title>
  <dc:creator>Renee Brady</dc:creator>
  <cp:lastModifiedBy>West, Jeffrey B</cp:lastModifiedBy>
  <cp:revision>87</cp:revision>
  <dcterms:created xsi:type="dcterms:W3CDTF">2018-06-04T15:15:46Z</dcterms:created>
  <dcterms:modified xsi:type="dcterms:W3CDTF">2023-08-31T16:58:52Z</dcterms:modified>
</cp:coreProperties>
</file>